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  <p:sldMasterId id="2147483682" r:id="rId2"/>
    <p:sldMasterId id="2147483683" r:id="rId3"/>
  </p:sldMasterIdLst>
  <p:notesMasterIdLst>
    <p:notesMasterId r:id="rId5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8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5883aed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5883aed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62d5219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62d5219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6ef4df791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86ef4df791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6ef4df791_8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86ef4df791_8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6ef4df791_8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86ef4df791_8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6ef4df791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86ef4df791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6ef4df791_8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86ef4df791_8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6ef4df791_8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86ef4df791_8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6ef4df791_8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86ef4df791_8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883aed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883aed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6ef4df791_8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86ef4df791_8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6ef4df791_8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86ef4df791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6ef4df791_8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86ef4df791_8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6ef4df791_8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86ef4df791_8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6ef4df791_8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86ef4df791_8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6ef4df791_8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86ef4df791_8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062d521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062d521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6ef4df791_1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g86ef4df791_1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6ef4df791_1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g86ef4df791_1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6ef4df791_1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86ef4df791_1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ef4df791_1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g86ef4df791_1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6ef4df791_1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g86ef4df791_1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6ef4df791_1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86ef4df791_1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6ef4df791_1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g86ef4df791_1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6ef4df791_1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6" name="Google Shape;476;g86ef4df791_1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6ef4df791_13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86ef4df791_1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6ef4df791_1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g86ef4df791_1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6ef4df791_1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86ef4df791_1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6ef4df791_1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4" name="Google Shape;504;g86ef4df791_1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6ef4df791_1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g86ef4df791_1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6ef4df791_1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g86ef4df791_1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6ef4df791_1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g86ef4df791_1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6ef4df791_13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6" name="Google Shape;536;g86ef4df791_13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6ef4df791_1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g86ef4df791_1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6ef4df791_1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1" name="Google Shape;551;g86ef4df791_1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6ef4df791_13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8" name="Google Shape;558;g86ef4df791_13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6ef4df791_1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g86ef4df791_1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6ef4df791_13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86ef4df791_13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6ef4df791_13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g86ef4df791_13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6ef4df791_1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g86ef4df791_1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6ef4df791_13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0" name="Google Shape;600;g86ef4df791_1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062d521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062d521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704cadd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3" name="Google Shape;613;g8704cadd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R-Basics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ctrTitle"/>
          </p:nvPr>
        </p:nvSpPr>
        <p:spPr>
          <a:xfrm>
            <a:off x="1524000" y="451473"/>
            <a:ext cx="9144000" cy="19215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“R” </a:t>
            </a:r>
            <a:r>
              <a:rPr lang="en-US">
                <a:solidFill>
                  <a:srgbClr val="FF0000"/>
                </a:solidFill>
              </a:rPr>
              <a:t>Tutorial</a:t>
            </a:r>
            <a:r>
              <a:rPr lang="en-US"/>
              <a:t> </a:t>
            </a:r>
            <a:r>
              <a:rPr lang="en-US">
                <a:solidFill>
                  <a:schemeClr val="accent4"/>
                </a:solidFill>
              </a:rPr>
              <a:t>on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Statistical Manipulation</a:t>
            </a:r>
            <a:r>
              <a:rPr lang="en-US"/>
              <a:t> </a:t>
            </a:r>
            <a:r>
              <a:rPr lang="en-US">
                <a:solidFill>
                  <a:schemeClr val="accent4"/>
                </a:solidFill>
              </a:rPr>
              <a:t>of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DATA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1"/>
          </p:nvPr>
        </p:nvSpPr>
        <p:spPr>
          <a:xfrm>
            <a:off x="1524000" y="2658725"/>
            <a:ext cx="9144000" cy="320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by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sz="2700" b="1" dirty="0" err="1"/>
              <a:t>Faizan</a:t>
            </a:r>
            <a:r>
              <a:rPr lang="en-US" sz="2700" b="1" dirty="0"/>
              <a:t> Ali </a:t>
            </a:r>
            <a:endParaRPr sz="27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b="1" dirty="0"/>
              <a:t>Abdullah Rizvi</a:t>
            </a:r>
            <a:endParaRPr sz="27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b="1" dirty="0"/>
              <a:t>Ammar </a:t>
            </a:r>
            <a:r>
              <a:rPr lang="en-US" sz="2700" b="1" dirty="0" err="1"/>
              <a:t>Ateeq</a:t>
            </a:r>
            <a:endParaRPr sz="2700"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b="1" dirty="0"/>
              <a:t>Rahul Mondal</a:t>
            </a:r>
            <a:endParaRPr sz="2700" b="1" dirty="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838200" y="422500"/>
            <a:ext cx="2762100" cy="1098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 </a:t>
            </a:r>
            <a:r>
              <a:rPr lang="en-US" b="1">
                <a:solidFill>
                  <a:srgbClr val="FF0000"/>
                </a:solidFill>
              </a:rPr>
              <a:t>Packages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0" name="Google Shape;300;p46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381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useful R functions come in packages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They increase the power of R by improving existing base R functionalities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They bundle together code, data, documentation, and tests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thousands of packages available on the </a:t>
            </a:r>
            <a:r>
              <a:rPr lang="en-US" b="1"/>
              <a:t>C</a:t>
            </a:r>
            <a:r>
              <a:rPr lang="en-US"/>
              <a:t>omprehensive </a:t>
            </a:r>
            <a:r>
              <a:rPr lang="en-US" b="1"/>
              <a:t>R</a:t>
            </a:r>
            <a:r>
              <a:rPr lang="en-US"/>
              <a:t> </a:t>
            </a:r>
            <a:r>
              <a:rPr lang="en-US" b="1"/>
              <a:t>A</a:t>
            </a:r>
            <a:r>
              <a:rPr lang="en-US"/>
              <a:t>rchive </a:t>
            </a:r>
            <a:r>
              <a:rPr lang="en-US" b="1"/>
              <a:t>N</a:t>
            </a:r>
            <a:r>
              <a:rPr lang="en-US"/>
              <a:t>etwork, or CRAN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Commonly used R Packages are: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Dplyr, tidyr, ggplot2, shiny etc.</a:t>
            </a:r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05000" cy="12558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 </a:t>
            </a:r>
            <a:r>
              <a:rPr lang="en-US" b="1">
                <a:solidFill>
                  <a:srgbClr val="FF0000"/>
                </a:solidFill>
              </a:rPr>
              <a:t>Packages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97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install an R package, type following in the command line: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it is installed, you can make its contents available by running: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You can also get help on them by </a:t>
            </a:r>
            <a:r>
              <a:rPr lang="en-US" sz="2000" i="1"/>
              <a:t>help(package =“&lt;the package’s name&gt;”)</a:t>
            </a:r>
            <a:endParaRPr sz="2000" i="1"/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516" y="2356982"/>
            <a:ext cx="7149054" cy="5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/>
          <p:nvPr/>
        </p:nvSpPr>
        <p:spPr>
          <a:xfrm>
            <a:off x="1124311" y="3178583"/>
            <a:ext cx="43524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 will download the package from CRAN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6516" y="4276396"/>
            <a:ext cx="7149054" cy="663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?</a:t>
            </a:r>
            <a:r>
              <a:rPr lang="en-US">
                <a:solidFill>
                  <a:schemeClr val="accent1"/>
                </a:solidFill>
              </a:rPr>
              <a:t>?</a:t>
            </a:r>
            <a:r>
              <a:rPr lang="en-US">
                <a:solidFill>
                  <a:schemeClr val="accent4"/>
                </a:solidFill>
              </a:rPr>
              <a:t>?</a:t>
            </a:r>
            <a:r>
              <a:rPr lang="en-US"/>
              <a:t>?</a:t>
            </a:r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989094" y="365125"/>
            <a:ext cx="4705123" cy="11553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DATA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TYPES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IN</a:t>
            </a:r>
            <a:r>
              <a:rPr lang="en-US" b="1"/>
              <a:t> R?</a:t>
            </a:r>
            <a:endParaRPr b="1"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838200" y="1627526"/>
            <a:ext cx="10515600" cy="4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several Data types depending upon the nature of work one has do. Following is a list in which you can store data.	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Vector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Factor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Array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Matrix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Data Frame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TS</a:t>
            </a:r>
            <a:endParaRPr b="1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List</a:t>
            </a:r>
            <a:endParaRPr b="1"/>
          </a:p>
          <a:p>
            <a:pPr marL="68580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786800" cy="12843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Vector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Contains a sequence of items of the same type. This is most basic structure, e.g. </a:t>
            </a:r>
            <a:r>
              <a:rPr lang="en-US" sz="3100">
                <a:solidFill>
                  <a:schemeClr val="accent1"/>
                </a:solidFill>
              </a:rPr>
              <a:t>x &lt;- 10 or name &lt;- ‘Harry’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331" name="Google Shape;33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657500" cy="1098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Factor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1"/>
          </p:nvPr>
        </p:nvSpPr>
        <p:spPr>
          <a:xfrm>
            <a:off x="838200" y="155377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Factor is a </a:t>
            </a:r>
            <a:r>
              <a:rPr lang="en-US">
                <a:solidFill>
                  <a:srgbClr val="FF0000"/>
                </a:solidFill>
              </a:rPr>
              <a:t>Categorical Variable</a:t>
            </a:r>
            <a:r>
              <a:rPr lang="en-US"/>
              <a:t>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Categorical variable represents types of attributes. e.g. Gender: Male, Female or Flavors of ice cream: Chocolate, Vanilla, Strawberry.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340" y="3021574"/>
            <a:ext cx="5903098" cy="288354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838200" y="303350"/>
            <a:ext cx="1600200" cy="1173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Array	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838200" y="162890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Array is a table with ‘k’ dimensions. Usually used to store data in a table format. If we create an array of dimensions (2,3,4) then 4 rectangular matrices will be created, each with 2 rows and 3 columns.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9915" y="2665627"/>
            <a:ext cx="4594971" cy="39823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887000" cy="1098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Matrix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3" name="Google Shape;353;p53"/>
          <p:cNvSpPr txBox="1">
            <a:spLocks noGrp="1"/>
          </p:cNvSpPr>
          <p:nvPr>
            <p:ph type="body" idx="1"/>
          </p:nvPr>
        </p:nvSpPr>
        <p:spPr>
          <a:xfrm>
            <a:off x="838200" y="15290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Matrix is an Array, but having specifically two dimensions, e.g. ‘k=2’. 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127" y="2072502"/>
            <a:ext cx="5521728" cy="4785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006000" cy="11265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Data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Frame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1" name="Google Shape;361;p54"/>
          <p:cNvSpPr txBox="1">
            <a:spLocks noGrp="1"/>
          </p:cNvSpPr>
          <p:nvPr>
            <p:ph type="body" idx="1"/>
          </p:nvPr>
        </p:nvSpPr>
        <p:spPr>
          <a:xfrm>
            <a:off x="838200" y="156613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data frame is a table composed with one or several vectors and/or factors all of the same length but possibly of different modes. A data frame may contain multiple arrays. </a:t>
            </a:r>
            <a:endParaRPr/>
          </a:p>
        </p:txBody>
      </p:sp>
      <p:sp>
        <p:nvSpPr>
          <p:cNvPr id="362" name="Google Shape;362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0569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TS</a:t>
            </a:r>
            <a:r>
              <a:rPr lang="en-US" b="1"/>
              <a:t> – </a:t>
            </a:r>
            <a:r>
              <a:rPr lang="en-US" b="1">
                <a:solidFill>
                  <a:schemeClr val="accent1"/>
                </a:solidFill>
              </a:rPr>
              <a:t>Time Series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68" name="Google Shape;368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TS is a Time Series dataset, additionally it contains attributes like frequency and dates. </a:t>
            </a:r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066" y="2648887"/>
            <a:ext cx="5779086" cy="39990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ctrTitle"/>
          </p:nvPr>
        </p:nvSpPr>
        <p:spPr>
          <a:xfrm>
            <a:off x="1463050" y="223625"/>
            <a:ext cx="1993800" cy="8820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Goals</a:t>
            </a:r>
            <a:r>
              <a:rPr lang="en-US"/>
              <a:t> 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1"/>
          </p:nvPr>
        </p:nvSpPr>
        <p:spPr>
          <a:xfrm>
            <a:off x="1524000" y="1105724"/>
            <a:ext cx="9144000" cy="169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600"/>
              <a:t>“R” Programming</a:t>
            </a:r>
            <a:r>
              <a:rPr lang="en-US"/>
              <a:t> </a:t>
            </a:r>
            <a:endParaRPr/>
          </a:p>
          <a:p>
            <a:pPr marL="1371600" lvl="2" indent="-3810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400"/>
              <a:buChar char="■"/>
            </a:pPr>
            <a:r>
              <a:rPr lang="en-US" sz="2400" b="1">
                <a:solidFill>
                  <a:srgbClr val="0000FF"/>
                </a:solidFill>
              </a:rPr>
              <a:t>An Introduction</a:t>
            </a:r>
            <a:endParaRPr sz="2400" b="1">
              <a:solidFill>
                <a:srgbClr val="0000FF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■"/>
            </a:pPr>
            <a:r>
              <a:rPr lang="en-US" sz="2400" b="1">
                <a:solidFill>
                  <a:srgbClr val="FFFF00"/>
                </a:solidFill>
              </a:rPr>
              <a:t>Installing R</a:t>
            </a:r>
            <a:endParaRPr sz="2400" b="1">
              <a:solidFill>
                <a:srgbClr val="FFFF00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■"/>
            </a:pPr>
            <a:r>
              <a:rPr lang="en-US" sz="2400" b="1">
                <a:solidFill>
                  <a:srgbClr val="FF0000"/>
                </a:solidFill>
              </a:rPr>
              <a:t>Packages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1524000" y="2753350"/>
            <a:ext cx="91440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Types in “R” and their modes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Vector, Factor, Array, Matrix, Data Frame, TS (Time Series), List 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 Data in “R”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Input, Output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Packages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tidyr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gather(), spread(), unite(), separate()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ggplot2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geom_point(), geom_text(), geom_smooth(), stat_smooth()</a:t>
            </a:r>
            <a:r>
              <a:rPr lang="en-US" sz="29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2600" cy="951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List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list is the ultimate data type to store every element, including vectors, factors, data frames and even list itself.</a:t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800" y="2760469"/>
            <a:ext cx="65024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8148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Data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Types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and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Their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Modes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84" name="Google Shape;384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206" t="38410" r="24501" b="26376"/>
          <a:stretch/>
        </p:blipFill>
        <p:spPr>
          <a:xfrm>
            <a:off x="1902940" y="2014151"/>
            <a:ext cx="8180174" cy="350983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/>
          <p:nvPr/>
        </p:nvSpPr>
        <p:spPr>
          <a:xfrm>
            <a:off x="3840463" y="2868504"/>
            <a:ext cx="5123427" cy="1148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READING</a:t>
            </a: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5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659000" cy="1212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INPUT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97" name="Google Shape;39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input format is quite easy. We just have to know the path of the file.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df &lt;- read.csv("C:/Desktop/airquality.csv")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“header = True” in read.csv is a logical value, indicating whether the file contains the names of the variables in the first line.</a:t>
            </a:r>
            <a:endParaRPr/>
          </a:p>
        </p:txBody>
      </p:sp>
      <p:sp>
        <p:nvSpPr>
          <p:cNvPr id="398" name="Google Shape;39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317500" cy="11631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OUTPUT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04" name="Google Shape;404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write.csv(Your DataFrame,"Path where you'd like to export the Data Frame \\File Name.csv", row.names = FALSE)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Formally</a:t>
            </a:r>
            <a:r>
              <a:rPr lang="en-US"/>
              <a:t>:  write.csv(df,"C:\\Users\\Ron\\Desktop\\MyData.csv", row.names = FALSE)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row.names is used to name the first column of the dataset. It defines the name of rows.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05" name="Google Shape;40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0381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QUICK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TASK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11" name="Google Shape;411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Download the data from here: (https://drive.google.com/open?id=1I1pKFcObgkGoHtm6twRYoqC4-aJLMUts)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 the dataset via R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Output the dataset via R command.</a:t>
            </a:r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?</a:t>
            </a:r>
            <a:r>
              <a:rPr lang="en-US">
                <a:solidFill>
                  <a:schemeClr val="accent1"/>
                </a:solidFill>
              </a:rPr>
              <a:t>?</a:t>
            </a:r>
            <a:r>
              <a:rPr lang="en-US">
                <a:solidFill>
                  <a:schemeClr val="accent4"/>
                </a:solidFill>
              </a:rPr>
              <a:t>?</a:t>
            </a:r>
            <a:r>
              <a:rPr lang="en-US"/>
              <a:t>?</a:t>
            </a:r>
            <a:endParaRPr/>
          </a:p>
        </p:txBody>
      </p:sp>
      <p:sp>
        <p:nvSpPr>
          <p:cNvPr id="418" name="Google Shape;41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>
            <a:spLocks noGrp="1"/>
          </p:cNvSpPr>
          <p:nvPr>
            <p:ph type="ctrTitle"/>
          </p:nvPr>
        </p:nvSpPr>
        <p:spPr>
          <a:xfrm>
            <a:off x="2996250" y="2922600"/>
            <a:ext cx="6199500" cy="10128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Handle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Tidy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Data</a:t>
            </a:r>
            <a:endParaRPr b="1"/>
          </a:p>
        </p:txBody>
      </p:sp>
      <p:sp>
        <p:nvSpPr>
          <p:cNvPr id="424" name="Google Shape;42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5786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What is </a:t>
            </a:r>
            <a:r>
              <a:rPr lang="en-US" b="1">
                <a:solidFill>
                  <a:schemeClr val="accent1"/>
                </a:solidFill>
              </a:rPr>
              <a:t>Tidy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Data</a:t>
            </a:r>
            <a:r>
              <a:rPr lang="en-US" b="1"/>
              <a:t>?</a:t>
            </a:r>
            <a:endParaRPr b="1"/>
          </a:p>
        </p:txBody>
      </p:sp>
      <p:sp>
        <p:nvSpPr>
          <p:cNvPr id="430" name="Google Shape;43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 data set is called </a:t>
            </a:r>
            <a:r>
              <a:rPr lang="en-US" b="1">
                <a:solidFill>
                  <a:schemeClr val="accent1"/>
                </a:solidFill>
              </a:rPr>
              <a:t>tidy</a:t>
            </a:r>
            <a:r>
              <a:rPr lang="en-US"/>
              <a:t> when: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column represents a variable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and each row represents an observation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opposite of </a:t>
            </a:r>
            <a:r>
              <a:rPr lang="en-US" b="1">
                <a:solidFill>
                  <a:schemeClr val="accent1"/>
                </a:solidFill>
              </a:rPr>
              <a:t>tidy</a:t>
            </a:r>
            <a:r>
              <a:rPr lang="en-US"/>
              <a:t> is </a:t>
            </a:r>
            <a:r>
              <a:rPr lang="en-US" b="1">
                <a:solidFill>
                  <a:schemeClr val="accent4"/>
                </a:solidFill>
              </a:rPr>
              <a:t>messy data</a:t>
            </a:r>
            <a:r>
              <a:rPr lang="en-US"/>
              <a:t>, which corresponds to any other arrangement of the data.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31" name="Google Shape;43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3150" y="4285030"/>
            <a:ext cx="7505700" cy="18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093036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Package to Manipulate Tidy-Data? (</a:t>
            </a:r>
            <a:r>
              <a:rPr lang="en-US" b="1" dirty="0" err="1">
                <a:solidFill>
                  <a:srgbClr val="FF0000"/>
                </a:solidFill>
              </a:rPr>
              <a:t>Tidyr</a:t>
            </a:r>
            <a:r>
              <a:rPr lang="en-US" b="1" dirty="0"/>
              <a:t>)</a:t>
            </a:r>
            <a:endParaRPr b="1" dirty="0"/>
          </a:p>
        </p:txBody>
      </p:sp>
      <p:sp>
        <p:nvSpPr>
          <p:cNvPr id="438" name="Google Shape;438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0800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Organize</a:t>
            </a:r>
            <a:r>
              <a:rPr lang="en-US"/>
              <a:t> (or </a:t>
            </a:r>
            <a:r>
              <a:rPr lang="en-US" b="1">
                <a:solidFill>
                  <a:schemeClr val="accent1"/>
                </a:solidFill>
              </a:rPr>
              <a:t>reshape</a:t>
            </a:r>
            <a:r>
              <a:rPr lang="en-US"/>
              <a:t>) your data in order to make the analysis easier. This process is called </a:t>
            </a:r>
            <a:r>
              <a:rPr lang="en-US" b="1">
                <a:solidFill>
                  <a:schemeClr val="accent4"/>
                </a:solidFill>
              </a:rPr>
              <a:t>tidying your data</a:t>
            </a:r>
            <a:r>
              <a:rPr lang="en-US">
                <a:solidFill>
                  <a:schemeClr val="accent4"/>
                </a:solidFill>
              </a:rPr>
              <a:t>. 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gather</a:t>
            </a:r>
            <a:r>
              <a:rPr lang="en-US" sz="2400">
                <a:solidFill>
                  <a:srgbClr val="FF0000"/>
                </a:solidFill>
              </a:rPr>
              <a:t>()</a:t>
            </a:r>
            <a:r>
              <a:rPr lang="en-US" sz="2400"/>
              <a:t>: gather (collapse) columns into rows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spread</a:t>
            </a:r>
            <a:r>
              <a:rPr lang="en-US" sz="2400">
                <a:solidFill>
                  <a:srgbClr val="FF0000"/>
                </a:solidFill>
              </a:rPr>
              <a:t>()</a:t>
            </a:r>
            <a:r>
              <a:rPr lang="en-US" sz="2400"/>
              <a:t>: spread rows into columns.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 separate</a:t>
            </a:r>
            <a:r>
              <a:rPr lang="en-US" sz="2400">
                <a:solidFill>
                  <a:srgbClr val="FF0000"/>
                </a:solidFill>
              </a:rPr>
              <a:t>()</a:t>
            </a:r>
            <a:r>
              <a:rPr lang="en-US" sz="2400"/>
              <a:t>: separate one column into multiple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unite</a:t>
            </a:r>
            <a:r>
              <a:rPr lang="en-US" sz="2400">
                <a:solidFill>
                  <a:srgbClr val="FF0000"/>
                </a:solidFill>
              </a:rPr>
              <a:t>()</a:t>
            </a:r>
            <a:r>
              <a:rPr lang="en-US" sz="2400"/>
              <a:t>: unite multiple columns into one</a:t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6208" y="1690688"/>
            <a:ext cx="4994891" cy="405154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ctrTitle"/>
          </p:nvPr>
        </p:nvSpPr>
        <p:spPr>
          <a:xfrm>
            <a:off x="1351773" y="2194611"/>
            <a:ext cx="9322200" cy="1692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828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 dirty="0"/>
              <a:t>  R Programming</a:t>
            </a:r>
            <a:endParaRPr b="1" dirty="0"/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FF0000"/>
                </a:solidFill>
              </a:rPr>
              <a:t>Intro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why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4"/>
                </a:solidFill>
              </a:rPr>
              <a:t>Packages</a:t>
            </a:r>
            <a:endParaRPr b="1"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>
            <a:spLocks noGrp="1"/>
          </p:cNvSpPr>
          <p:nvPr>
            <p:ph type="title"/>
          </p:nvPr>
        </p:nvSpPr>
        <p:spPr>
          <a:xfrm>
            <a:off x="2894775" y="365125"/>
            <a:ext cx="5839200" cy="1038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     </a:t>
            </a:r>
            <a:r>
              <a:rPr lang="en-US" b="1">
                <a:solidFill>
                  <a:srgbClr val="FF0000"/>
                </a:solidFill>
              </a:rPr>
              <a:t>Hands</a:t>
            </a:r>
            <a:r>
              <a:rPr lang="en-US" b="1"/>
              <a:t>-</a:t>
            </a:r>
            <a:r>
              <a:rPr lang="en-US" b="1">
                <a:solidFill>
                  <a:schemeClr val="accent1"/>
                </a:solidFill>
              </a:rPr>
              <a:t>on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Tidyr</a:t>
            </a:r>
            <a:r>
              <a:rPr lang="en-US" b="1"/>
              <a:t>:</a:t>
            </a:r>
            <a:endParaRPr b="1"/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</a:rPr>
              <a:t>#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Installing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install.packages("tidyr")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</a:rPr>
              <a:t>#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Loading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library("tidyr")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</a:rPr>
              <a:t># Load-Dataset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my-data &lt;- USArrests[c(1, 10, 20, 30),  ]    </a:t>
            </a:r>
            <a:r>
              <a:rPr lang="en-US" sz="1800">
                <a:solidFill>
                  <a:schemeClr val="accent1"/>
                </a:solidFill>
              </a:rPr>
              <a:t># [c(1,10,20,30), ] means specific rows and all columns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>
                <a:solidFill>
                  <a:srgbClr val="FF0000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47" name="Google Shape;4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567892"/>
            <a:ext cx="3810000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>
            <a:spLocks noGrp="1"/>
          </p:cNvSpPr>
          <p:nvPr>
            <p:ph type="body" idx="1"/>
          </p:nvPr>
        </p:nvSpPr>
        <p:spPr>
          <a:xfrm>
            <a:off x="838200" y="10347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# Row names are states, so let’s use the function cbind() to add a column named “state”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#  In the data. This will make the data tidy and the analysis easier.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My_data &lt;- cbind(state = rownames(my_data), my_data)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my_data</a:t>
            </a:r>
            <a:endParaRPr sz="2000"/>
          </a:p>
        </p:txBody>
      </p:sp>
      <p:pic>
        <p:nvPicPr>
          <p:cNvPr id="454" name="Google Shape;45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005" y="3873218"/>
            <a:ext cx="4724400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67"/>
          <p:cNvCxnSpPr/>
          <p:nvPr/>
        </p:nvCxnSpPr>
        <p:spPr>
          <a:xfrm flipH="1">
            <a:off x="2634018" y="3714877"/>
            <a:ext cx="3657600" cy="4104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6" name="Google Shape;456;p67"/>
          <p:cNvCxnSpPr/>
          <p:nvPr/>
        </p:nvCxnSpPr>
        <p:spPr>
          <a:xfrm flipH="1">
            <a:off x="1354495" y="3714877"/>
            <a:ext cx="2559000" cy="662100"/>
          </a:xfrm>
          <a:prstGeom prst="bentConnector3">
            <a:avLst>
              <a:gd name="adj1" fmla="val 10013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7" name="Google Shape;457;p67"/>
          <p:cNvSpPr txBox="1"/>
          <p:nvPr/>
        </p:nvSpPr>
        <p:spPr>
          <a:xfrm>
            <a:off x="6253517" y="3530211"/>
            <a:ext cx="2224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States as a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			</a:t>
            </a:r>
            <a:r>
              <a:rPr lang="en-US" sz="2400">
                <a:solidFill>
                  <a:srgbClr val="FF0000"/>
                </a:solidFill>
              </a:rPr>
              <a:t>gather(): </a:t>
            </a:r>
            <a:r>
              <a:rPr lang="en-US" sz="2400"/>
              <a:t>collapse columns into rows</a:t>
            </a:r>
            <a:br>
              <a:rPr lang="en-US" sz="2400"/>
            </a:br>
            <a:r>
              <a:rPr lang="en-US" sz="2400"/>
              <a:t>                            	 </a:t>
            </a:r>
            <a:r>
              <a:rPr lang="en-US" sz="2400">
                <a:solidFill>
                  <a:srgbClr val="FF0000"/>
                </a:solidFill>
              </a:rPr>
              <a:t>[</a:t>
            </a:r>
            <a:r>
              <a:rPr lang="en-US" sz="2400"/>
              <a:t>Replacement of MELT(reshape2)</a:t>
            </a:r>
            <a:r>
              <a:rPr lang="en-US" sz="2400">
                <a:solidFill>
                  <a:srgbClr val="FF0000"/>
                </a:solidFill>
              </a:rPr>
              <a:t>]</a:t>
            </a:r>
            <a:endParaRPr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Simplified format: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			</a:t>
            </a:r>
            <a:r>
              <a:rPr lang="en-US" sz="2590">
                <a:solidFill>
                  <a:srgbClr val="FF0000"/>
                </a:solidFill>
              </a:rPr>
              <a:t>gather(</a:t>
            </a:r>
            <a:r>
              <a:rPr lang="en-US" sz="2590">
                <a:solidFill>
                  <a:schemeClr val="accent1"/>
                </a:solidFill>
              </a:rPr>
              <a:t>data</a:t>
            </a:r>
            <a:r>
              <a:rPr lang="en-US" sz="2590"/>
              <a:t>, </a:t>
            </a:r>
            <a:r>
              <a:rPr lang="en-US" sz="2590">
                <a:solidFill>
                  <a:schemeClr val="accent6"/>
                </a:solidFill>
              </a:rPr>
              <a:t>key</a:t>
            </a:r>
            <a:r>
              <a:rPr lang="en-US" sz="2590"/>
              <a:t>, </a:t>
            </a:r>
            <a:r>
              <a:rPr lang="en-US" sz="2590">
                <a:solidFill>
                  <a:schemeClr val="accent4"/>
                </a:solidFill>
              </a:rPr>
              <a:t>value</a:t>
            </a:r>
            <a:r>
              <a:rPr lang="en-US" sz="2590"/>
              <a:t>, </a:t>
            </a:r>
            <a:r>
              <a:rPr lang="en-US" sz="2590">
                <a:solidFill>
                  <a:srgbClr val="7030A0"/>
                </a:solidFill>
              </a:rPr>
              <a:t>...</a:t>
            </a:r>
            <a:r>
              <a:rPr lang="en-US" sz="2590">
                <a:solidFill>
                  <a:srgbClr val="FF0000"/>
                </a:solidFill>
              </a:rPr>
              <a:t>)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            </a:t>
            </a:r>
            <a:r>
              <a:rPr lang="en-US" sz="2590">
                <a:solidFill>
                  <a:schemeClr val="accent1"/>
                </a:solidFill>
              </a:rPr>
              <a:t>data</a:t>
            </a:r>
            <a:r>
              <a:rPr lang="en-US" sz="2590"/>
              <a:t>: A data frame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            </a:t>
            </a:r>
            <a:r>
              <a:rPr lang="en-US" sz="2590">
                <a:solidFill>
                  <a:schemeClr val="accent6"/>
                </a:solidFill>
              </a:rPr>
              <a:t>key: </a:t>
            </a:r>
            <a:r>
              <a:rPr lang="en-US" sz="2590"/>
              <a:t>Names of key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           </a:t>
            </a:r>
            <a:r>
              <a:rPr lang="en-US" sz="2590">
                <a:solidFill>
                  <a:schemeClr val="accent4"/>
                </a:solidFill>
              </a:rPr>
              <a:t>value</a:t>
            </a:r>
            <a:r>
              <a:rPr lang="en-US" sz="2590"/>
              <a:t>: Value columns to create in output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            </a:t>
            </a:r>
            <a:r>
              <a:rPr lang="en-US" sz="2590">
                <a:solidFill>
                  <a:srgbClr val="7030A0"/>
                </a:solidFill>
              </a:rPr>
              <a:t>…</a:t>
            </a:r>
            <a:r>
              <a:rPr lang="en-US" sz="2590"/>
              <a:t>: Specification of columns to gather. 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                      Allowed values are: variable names</a:t>
            </a:r>
            <a:endParaRPr/>
          </a:p>
          <a:p>
            <a:pPr marL="1714500" lvl="3" indent="-3429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Calibri"/>
              <a:buAutoNum type="arabicPeriod"/>
            </a:pPr>
            <a:r>
              <a:rPr lang="en-US" sz="1665"/>
              <a:t>if you want to select all variables between a and e, use a:e</a:t>
            </a:r>
            <a:endParaRPr sz="1665"/>
          </a:p>
          <a:p>
            <a:pPr marL="1714500" lvl="3" indent="-3429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Calibri"/>
              <a:buAutoNum type="arabicPeriod"/>
            </a:pPr>
            <a:r>
              <a:rPr lang="en-US" sz="1665"/>
              <a:t>if you want to exclude a column name y use -y</a:t>
            </a:r>
            <a:endParaRPr/>
          </a:p>
          <a:p>
            <a:pPr marL="1714500" lvl="3" indent="-3429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Calibri"/>
              <a:buAutoNum type="arabicPeriod"/>
            </a:pPr>
            <a:r>
              <a:rPr lang="en-US" sz="1665"/>
              <a:t>for more options, see: dplyr::select()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  <p:sp>
        <p:nvSpPr>
          <p:cNvPr id="465" name="Google Shape;465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6407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Usage of </a:t>
            </a:r>
            <a:r>
              <a:rPr lang="en-US" b="1">
                <a:solidFill>
                  <a:srgbClr val="FF0000"/>
                </a:solidFill>
              </a:rPr>
              <a:t>gather()</a:t>
            </a:r>
            <a:r>
              <a:rPr lang="en-US" b="1"/>
              <a:t>:</a:t>
            </a:r>
            <a:endParaRPr b="1"/>
          </a:p>
        </p:txBody>
      </p:sp>
      <p:sp>
        <p:nvSpPr>
          <p:cNvPr id="471" name="Google Shape;47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https://drive.google.com/file/d/1N0AZZtf7IaZKCRm2Vuj0u8vcLeQ1tlim/view?usp=sharing</a:t>
            </a:r>
            <a:endParaRPr/>
          </a:p>
        </p:txBody>
      </p:sp>
      <p:sp>
        <p:nvSpPr>
          <p:cNvPr id="472" name="Google Shape;472;p69"/>
          <p:cNvSpPr txBox="1"/>
          <p:nvPr/>
        </p:nvSpPr>
        <p:spPr>
          <a:xfrm>
            <a:off x="3200557" y="1825625"/>
            <a:ext cx="519281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Move to tidy.R file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               </a:t>
            </a:r>
            <a:r>
              <a:rPr lang="en-US" sz="3200">
                <a:solidFill>
                  <a:srgbClr val="FF0000"/>
                </a:solidFill>
              </a:rPr>
              <a:t>spread(): </a:t>
            </a:r>
            <a:r>
              <a:rPr lang="en-US" sz="3200"/>
              <a:t>spread two columns into multiple columns</a:t>
            </a:r>
            <a:br>
              <a:rPr lang="en-US" sz="3200"/>
            </a:br>
            <a:r>
              <a:rPr lang="en-US" sz="3200"/>
              <a:t>                                 </a:t>
            </a:r>
            <a:r>
              <a:rPr lang="en-US" sz="3200">
                <a:solidFill>
                  <a:srgbClr val="FF0000"/>
                </a:solidFill>
              </a:rPr>
              <a:t>[</a:t>
            </a:r>
            <a:r>
              <a:rPr lang="en-US" sz="3200"/>
              <a:t>Replacement of CAST(reshape2)</a:t>
            </a:r>
            <a:r>
              <a:rPr lang="en-US" sz="3200">
                <a:solidFill>
                  <a:srgbClr val="FF0000"/>
                </a:solidFill>
              </a:rPr>
              <a:t>]</a:t>
            </a:r>
            <a:endParaRPr/>
          </a:p>
        </p:txBody>
      </p:sp>
      <p:sp>
        <p:nvSpPr>
          <p:cNvPr id="479" name="Google Shape;479;p70"/>
          <p:cNvSpPr txBox="1">
            <a:spLocks noGrp="1"/>
          </p:cNvSpPr>
          <p:nvPr>
            <p:ph type="body" idx="1"/>
          </p:nvPr>
        </p:nvSpPr>
        <p:spPr>
          <a:xfrm>
            <a:off x="838200" y="1460310"/>
            <a:ext cx="10515600" cy="529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Features: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The function spread() does the reverse of gather(). 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It takes two columns (key and value) and  Spreads into multiple columns. It produces a “wide” data format from a “long” one.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Simplified format: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		</a:t>
            </a:r>
            <a:r>
              <a:rPr lang="en-US">
                <a:solidFill>
                  <a:srgbClr val="FF0000"/>
                </a:solidFill>
              </a:rPr>
              <a:t>gather(</a:t>
            </a:r>
            <a:r>
              <a:rPr lang="en-US">
                <a:solidFill>
                  <a:schemeClr val="accent1"/>
                </a:solidFill>
              </a:rPr>
              <a:t>data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key</a:t>
            </a:r>
            <a:r>
              <a:rPr lang="en-US"/>
              <a:t>, </a:t>
            </a:r>
            <a:r>
              <a:rPr lang="en-US">
                <a:solidFill>
                  <a:schemeClr val="accent4"/>
                </a:solidFill>
              </a:rPr>
              <a:t>value</a:t>
            </a:r>
            <a:r>
              <a:rPr lang="en-US"/>
              <a:t>, </a:t>
            </a:r>
            <a:r>
              <a:rPr lang="en-US">
                <a:solidFill>
                  <a:srgbClr val="7030A0"/>
                </a:solidFill>
              </a:rPr>
              <a:t>...</a:t>
            </a:r>
            <a:r>
              <a:rPr lang="en-US">
                <a:solidFill>
                  <a:srgbClr val="FF0000"/>
                </a:solidFill>
              </a:rPr>
              <a:t>)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</a:t>
            </a:r>
            <a:r>
              <a:rPr lang="en-US">
                <a:solidFill>
                  <a:schemeClr val="accent1"/>
                </a:solidFill>
              </a:rPr>
              <a:t>data</a:t>
            </a:r>
            <a:r>
              <a:rPr lang="en-US"/>
              <a:t>: A data frame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</a:t>
            </a:r>
            <a:r>
              <a:rPr lang="en-US">
                <a:solidFill>
                  <a:schemeClr val="accent6"/>
                </a:solidFill>
              </a:rPr>
              <a:t>key: </a:t>
            </a:r>
            <a:r>
              <a:rPr lang="en-US" sz="1800"/>
              <a:t>The (unquoted) name of the column whose values will be used as column headings                                 		</a:t>
            </a:r>
            <a:r>
              <a:rPr lang="en-US">
                <a:solidFill>
                  <a:schemeClr val="accent4"/>
                </a:solidFill>
              </a:rPr>
              <a:t>value</a:t>
            </a:r>
            <a:r>
              <a:rPr lang="en-US"/>
              <a:t>: </a:t>
            </a:r>
            <a:r>
              <a:rPr lang="en-US" sz="1800"/>
              <a:t>The (unquoted) names of the column whose values will populate the cells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480" name="Google Shape;48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5165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Usage of </a:t>
            </a:r>
            <a:r>
              <a:rPr lang="en-US" b="1">
                <a:solidFill>
                  <a:srgbClr val="FF0000"/>
                </a:solidFill>
              </a:rPr>
              <a:t>spread()</a:t>
            </a:r>
            <a:endParaRPr b="1"/>
          </a:p>
        </p:txBody>
      </p:sp>
      <p:sp>
        <p:nvSpPr>
          <p:cNvPr id="486" name="Google Shape;486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>
                <a:solidFill>
                  <a:schemeClr val="accent1"/>
                </a:solidFill>
              </a:rPr>
              <a:t>Move to tidy.R file</a:t>
            </a:r>
            <a:endParaRPr/>
          </a:p>
        </p:txBody>
      </p:sp>
      <p:sp>
        <p:nvSpPr>
          <p:cNvPr id="487" name="Google Shape;48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    unite(): </a:t>
            </a:r>
            <a:r>
              <a:rPr lang="en-US"/>
              <a:t>Unite multiple columns into one</a:t>
            </a:r>
            <a:endParaRPr/>
          </a:p>
        </p:txBody>
      </p:sp>
      <p:sp>
        <p:nvSpPr>
          <p:cNvPr id="493" name="Google Shape;493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function unite() takes multiple columns and paste them together into one.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33C0B"/>
              </a:buClr>
              <a:buSzPts val="2800"/>
              <a:buNone/>
            </a:pPr>
            <a:r>
              <a:rPr lang="en-US">
                <a:solidFill>
                  <a:srgbClr val="833C0B"/>
                </a:solidFill>
              </a:rPr>
              <a:t>Simplified format: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unite(</a:t>
            </a:r>
            <a:r>
              <a:rPr lang="en-US">
                <a:solidFill>
                  <a:schemeClr val="accent1"/>
                </a:solidFill>
              </a:rPr>
              <a:t>data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col</a:t>
            </a:r>
            <a:r>
              <a:rPr lang="en-US"/>
              <a:t>, ..., </a:t>
            </a:r>
            <a:r>
              <a:rPr lang="en-US">
                <a:solidFill>
                  <a:schemeClr val="accent4"/>
                </a:solidFill>
              </a:rPr>
              <a:t>sep = "_"</a:t>
            </a:r>
            <a:r>
              <a:rPr lang="en-US">
                <a:solidFill>
                  <a:srgbClr val="FF0000"/>
                </a:solidFill>
              </a:rPr>
              <a:t>)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   </a:t>
            </a:r>
            <a:r>
              <a:rPr lang="en-US">
                <a:solidFill>
                  <a:schemeClr val="accent1"/>
                </a:solidFill>
              </a:rPr>
              <a:t>data</a:t>
            </a:r>
            <a:r>
              <a:rPr lang="en-US"/>
              <a:t>: A data frame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   </a:t>
            </a:r>
            <a:r>
              <a:rPr lang="en-US">
                <a:solidFill>
                  <a:schemeClr val="accent6"/>
                </a:solidFill>
              </a:rPr>
              <a:t>col</a:t>
            </a:r>
            <a:r>
              <a:rPr lang="en-US"/>
              <a:t>: The new (unquoted) name of column to add.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   </a:t>
            </a:r>
            <a:r>
              <a:rPr lang="en-US">
                <a:solidFill>
                  <a:schemeClr val="accent4"/>
                </a:solidFill>
              </a:rPr>
              <a:t>sep</a:t>
            </a:r>
            <a:r>
              <a:rPr lang="en-US"/>
              <a:t>: Separator to use between values</a:t>
            </a:r>
            <a:endParaRPr/>
          </a:p>
        </p:txBody>
      </p:sp>
      <p:sp>
        <p:nvSpPr>
          <p:cNvPr id="494" name="Google Shape;49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separate()</a:t>
            </a:r>
            <a:r>
              <a:rPr lang="en-US"/>
              <a:t>: separate one column into multiple</a:t>
            </a:r>
            <a:endParaRPr/>
          </a:p>
        </p:txBody>
      </p:sp>
      <p:sp>
        <p:nvSpPr>
          <p:cNvPr id="500" name="Google Shape;500;p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The function sperate() is the reverse of unite(). It takes values inside a single character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column and separates them into multiple columns.  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70"/>
              <a:buNone/>
            </a:pPr>
            <a:r>
              <a:rPr lang="en-US" sz="2170">
                <a:solidFill>
                  <a:schemeClr val="accent2"/>
                </a:solidFill>
              </a:rPr>
              <a:t>Simplified format</a:t>
            </a:r>
            <a:r>
              <a:rPr lang="en-US" sz="2170"/>
              <a:t>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170"/>
              <a:buNone/>
            </a:pPr>
            <a:r>
              <a:rPr lang="en-US" sz="2170">
                <a:solidFill>
                  <a:srgbClr val="FF0000"/>
                </a:solidFill>
              </a:rPr>
              <a:t>separate(</a:t>
            </a:r>
            <a:r>
              <a:rPr lang="en-US" sz="2170">
                <a:solidFill>
                  <a:schemeClr val="accent1"/>
                </a:solidFill>
              </a:rPr>
              <a:t>data</a:t>
            </a:r>
            <a:r>
              <a:rPr lang="en-US" sz="2170"/>
              <a:t>, </a:t>
            </a:r>
            <a:r>
              <a:rPr lang="en-US" sz="2170">
                <a:solidFill>
                  <a:schemeClr val="accent6"/>
                </a:solidFill>
              </a:rPr>
              <a:t>col</a:t>
            </a:r>
            <a:r>
              <a:rPr lang="en-US" sz="2170"/>
              <a:t>, i</a:t>
            </a:r>
            <a:r>
              <a:rPr lang="en-US" sz="2170">
                <a:solidFill>
                  <a:schemeClr val="accent4"/>
                </a:solidFill>
              </a:rPr>
              <a:t>nto</a:t>
            </a:r>
            <a:r>
              <a:rPr lang="en-US" sz="2170"/>
              <a:t>, </a:t>
            </a:r>
            <a:r>
              <a:rPr lang="en-US" sz="2170">
                <a:solidFill>
                  <a:srgbClr val="7030A0"/>
                </a:solidFill>
              </a:rPr>
              <a:t>sep = "[^[:alnum:]]+</a:t>
            </a:r>
            <a:r>
              <a:rPr lang="en-US" sz="2170"/>
              <a:t>"</a:t>
            </a:r>
            <a:r>
              <a:rPr lang="en-US" sz="2170">
                <a:solidFill>
                  <a:srgbClr val="FF0000"/>
                </a:solidFill>
              </a:rPr>
              <a:t>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            </a:t>
            </a:r>
            <a:r>
              <a:rPr lang="en-US" sz="2170">
                <a:solidFill>
                  <a:schemeClr val="accent1"/>
                </a:solidFill>
              </a:rPr>
              <a:t>data</a:t>
            </a:r>
            <a:r>
              <a:rPr lang="en-US" sz="2170"/>
              <a:t>: A data frame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            </a:t>
            </a:r>
            <a:r>
              <a:rPr lang="en-US" sz="2170">
                <a:solidFill>
                  <a:schemeClr val="accent6"/>
                </a:solidFill>
              </a:rPr>
              <a:t>col</a:t>
            </a:r>
            <a:r>
              <a:rPr lang="en-US" sz="2170"/>
              <a:t>: Unquoted column names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            </a:t>
            </a:r>
            <a:r>
              <a:rPr lang="en-US" sz="2170">
                <a:solidFill>
                  <a:schemeClr val="accent4"/>
                </a:solidFill>
              </a:rPr>
              <a:t>into</a:t>
            </a:r>
            <a:r>
              <a:rPr lang="en-US" sz="2170"/>
              <a:t>: Character vector specifying the names of new variables to be created.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                </a:t>
            </a:r>
            <a:r>
              <a:rPr lang="en-US" sz="2170">
                <a:solidFill>
                  <a:srgbClr val="7030A0"/>
                </a:solidFill>
              </a:rPr>
              <a:t>sep</a:t>
            </a:r>
            <a:r>
              <a:rPr lang="en-US" sz="2170"/>
              <a:t>: Separator between columns:</a:t>
            </a:r>
            <a:endParaRPr/>
          </a:p>
        </p:txBody>
      </p:sp>
      <p:sp>
        <p:nvSpPr>
          <p:cNvPr id="501" name="Google Shape;50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>
            <a:spLocks noGrp="1"/>
          </p:cNvSpPr>
          <p:nvPr>
            <p:ph type="title"/>
          </p:nvPr>
        </p:nvSpPr>
        <p:spPr>
          <a:xfrm>
            <a:off x="2263200" y="725400"/>
            <a:ext cx="76656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Usage of </a:t>
            </a:r>
            <a:r>
              <a:rPr lang="en-US" b="1">
                <a:solidFill>
                  <a:srgbClr val="FF0000"/>
                </a:solidFill>
              </a:rPr>
              <a:t>unite()</a:t>
            </a:r>
            <a:r>
              <a:rPr lang="en-US" b="1"/>
              <a:t> &amp; </a:t>
            </a:r>
            <a:r>
              <a:rPr lang="en-US" b="1">
                <a:solidFill>
                  <a:srgbClr val="FF0000"/>
                </a:solidFill>
              </a:rPr>
              <a:t>separate()</a:t>
            </a:r>
            <a:endParaRPr b="1"/>
          </a:p>
        </p:txBody>
      </p:sp>
      <p:sp>
        <p:nvSpPr>
          <p:cNvPr id="507" name="Google Shape;507;p74"/>
          <p:cNvSpPr txBox="1">
            <a:spLocks noGrp="1"/>
          </p:cNvSpPr>
          <p:nvPr>
            <p:ph type="body" idx="1"/>
          </p:nvPr>
        </p:nvSpPr>
        <p:spPr>
          <a:xfrm>
            <a:off x="838200" y="20511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accent1"/>
              </a:solidFill>
            </a:endParaRPr>
          </a:p>
          <a:p>
            <a:pPr marL="3200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>
                <a:solidFill>
                  <a:schemeClr val="accent1"/>
                </a:solidFill>
              </a:rPr>
              <a:t>  </a:t>
            </a:r>
            <a:r>
              <a:rPr lang="en-US" sz="3200">
                <a:solidFill>
                  <a:schemeClr val="accent1"/>
                </a:solidFill>
              </a:rPr>
              <a:t>Move to tidy.R file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08" name="Google Shape;508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>
            <a:spLocks noGrp="1"/>
          </p:cNvSpPr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                           </a:t>
            </a:r>
            <a:endParaRPr/>
          </a:p>
        </p:txBody>
      </p:sp>
      <p:sp>
        <p:nvSpPr>
          <p:cNvPr id="514" name="Google Shape;514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/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Practice Task</a:t>
            </a:r>
            <a:endParaRPr/>
          </a:p>
        </p:txBody>
      </p:sp>
      <p:sp>
        <p:nvSpPr>
          <p:cNvPr id="515" name="Google Shape;51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838200" y="474150"/>
            <a:ext cx="2259900" cy="7023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FF0000"/>
                </a:solidFill>
              </a:rPr>
              <a:t>What</a:t>
            </a:r>
            <a:r>
              <a:rPr lang="en-US" sz="3600" b="1"/>
              <a:t> </a:t>
            </a:r>
            <a:r>
              <a:rPr lang="en-US" sz="3600" b="1">
                <a:solidFill>
                  <a:schemeClr val="accent1"/>
                </a:solidFill>
              </a:rPr>
              <a:t>is</a:t>
            </a:r>
            <a:r>
              <a:rPr lang="en-US" sz="3600" b="1"/>
              <a:t> </a:t>
            </a:r>
            <a:r>
              <a:rPr lang="en-US" sz="3600" b="1">
                <a:solidFill>
                  <a:srgbClr val="000000"/>
                </a:solidFill>
              </a:rPr>
              <a:t>R?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838200" y="1176450"/>
            <a:ext cx="105156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90804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b="1" dirty="0"/>
          </a:p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/>
              <a:t>R is a programming language developed by Ross Ihaka and Robert Gentleman in 1993. </a:t>
            </a:r>
            <a:endParaRPr sz="217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/>
              <a:t>R possesses an extensive catalog of statistical and graphical methods. </a:t>
            </a:r>
            <a:endParaRPr sz="2170"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/>
              <a:t>It compiles and runs on a wide variety of UNIX platforms, Windows and MacOS.</a:t>
            </a:r>
            <a:endParaRPr sz="2170" dirty="0"/>
          </a:p>
          <a:p>
            <a:pPr marL="228600" lvl="0" indent="-90804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  <a:p>
            <a:pPr marL="228600" lvl="0" indent="-90804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  <a:p>
            <a:pPr marL="228600" lvl="0" indent="0" algn="l" rtl="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170" dirty="0"/>
          </a:p>
        </p:txBody>
      </p:sp>
      <p:sp>
        <p:nvSpPr>
          <p:cNvPr id="257" name="Google Shape;257;p40"/>
          <p:cNvSpPr txBox="1"/>
          <p:nvPr/>
        </p:nvSpPr>
        <p:spPr>
          <a:xfrm>
            <a:off x="838200" y="3844050"/>
            <a:ext cx="82620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5209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Calibri"/>
              <a:buChar char="●"/>
            </a:pPr>
            <a:r>
              <a:rPr lang="en-US" sz="21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inference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●"/>
            </a:pPr>
            <a:r>
              <a:rPr lang="en-US" sz="21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simulation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●"/>
            </a:pPr>
            <a:r>
              <a:rPr lang="en-US" sz="21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●"/>
            </a:pPr>
            <a:r>
              <a:rPr lang="en-US" sz="21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1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70"/>
              <a:buChar char="●"/>
            </a:pPr>
            <a:r>
              <a:rPr lang="en-US" sz="21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838200" y="2947050"/>
            <a:ext cx="3525982" cy="7023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22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n-US" sz="3022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22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3022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r>
              <a:rPr lang="en-US" sz="3022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en-US" sz="3022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22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3022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>
            <a:spLocks noGrp="1"/>
          </p:cNvSpPr>
          <p:nvPr>
            <p:ph type="title"/>
          </p:nvPr>
        </p:nvSpPr>
        <p:spPr>
          <a:xfrm>
            <a:off x="3226050" y="352700"/>
            <a:ext cx="57399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 </a:t>
            </a:r>
            <a:r>
              <a:rPr lang="en-US" b="1">
                <a:solidFill>
                  <a:srgbClr val="FF0000"/>
                </a:solidFill>
              </a:rPr>
              <a:t>Visualize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Your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Data</a:t>
            </a:r>
            <a:endParaRPr b="1"/>
          </a:p>
        </p:txBody>
      </p:sp>
      <p:sp>
        <p:nvSpPr>
          <p:cNvPr id="521" name="Google Shape;521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ggplot2</a:t>
            </a:r>
            <a:r>
              <a:rPr lang="en-US"/>
              <a:t> is a powerful and a flexible </a:t>
            </a:r>
            <a:r>
              <a:rPr lang="en-US" b="1">
                <a:solidFill>
                  <a:schemeClr val="accent1"/>
                </a:solidFill>
              </a:rPr>
              <a:t>R package</a:t>
            </a:r>
            <a:r>
              <a:rPr lang="en-US"/>
              <a:t>, used for producing elegant graphics.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concept behind ggplot2 divides plot into three different fundamental parts: </a:t>
            </a:r>
            <a:r>
              <a:rPr lang="en-US" b="1">
                <a:solidFill>
                  <a:srgbClr val="FF0000"/>
                </a:solidFill>
              </a:rPr>
              <a:t>Plot</a:t>
            </a:r>
            <a:r>
              <a:rPr lang="en-US" b="1"/>
              <a:t> = </a:t>
            </a:r>
            <a:r>
              <a:rPr lang="en-US" b="1">
                <a:solidFill>
                  <a:schemeClr val="accent1"/>
                </a:solidFill>
              </a:rPr>
              <a:t>data</a:t>
            </a:r>
            <a:r>
              <a:rPr lang="en-US" b="1"/>
              <a:t> + </a:t>
            </a:r>
            <a:r>
              <a:rPr lang="en-US" b="1">
                <a:solidFill>
                  <a:schemeClr val="accent4"/>
                </a:solidFill>
              </a:rPr>
              <a:t>Aesthetics</a:t>
            </a:r>
            <a:r>
              <a:rPr lang="en-US" b="1"/>
              <a:t> + </a:t>
            </a:r>
            <a:r>
              <a:rPr lang="en-US" b="1">
                <a:solidFill>
                  <a:schemeClr val="accent6"/>
                </a:solidFill>
              </a:rPr>
              <a:t>Geometry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principal components of every plot can be defined as follow:</a:t>
            </a:r>
            <a:endParaRPr/>
          </a:p>
          <a:p>
            <a:pPr marL="1371600" lvl="2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</a:pPr>
            <a:r>
              <a:rPr lang="en-US" b="1">
                <a:solidFill>
                  <a:schemeClr val="accent1"/>
                </a:solidFill>
              </a:rPr>
              <a:t>data</a:t>
            </a:r>
            <a:r>
              <a:rPr lang="en-US"/>
              <a:t> is a data frame</a:t>
            </a:r>
            <a:endParaRPr/>
          </a:p>
          <a:p>
            <a:pPr marL="1371600" lvl="2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alibri"/>
              <a:buAutoNum type="arabicPeriod"/>
            </a:pPr>
            <a:r>
              <a:rPr lang="en-US" b="1">
                <a:solidFill>
                  <a:schemeClr val="accent4"/>
                </a:solidFill>
              </a:rPr>
              <a:t>Aesthetics</a:t>
            </a:r>
            <a:r>
              <a:rPr lang="en-US"/>
              <a:t> is used to indicate x and y variables. It can also be used to control the </a:t>
            </a:r>
            <a:r>
              <a:rPr lang="en-US" b="1"/>
              <a:t>color</a:t>
            </a:r>
            <a:r>
              <a:rPr lang="en-US"/>
              <a:t>, the </a:t>
            </a:r>
            <a:r>
              <a:rPr lang="en-US" b="1"/>
              <a:t>size</a:t>
            </a:r>
            <a:r>
              <a:rPr lang="en-US"/>
              <a:t> or the </a:t>
            </a:r>
            <a:r>
              <a:rPr lang="en-US" b="1"/>
              <a:t>shape</a:t>
            </a:r>
            <a:r>
              <a:rPr lang="en-US"/>
              <a:t> of points, the height of bars, etc…..</a:t>
            </a:r>
            <a:endParaRPr/>
          </a:p>
          <a:p>
            <a:pPr marL="1371600" lvl="2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eriod"/>
            </a:pPr>
            <a:r>
              <a:rPr lang="en-US" b="1">
                <a:solidFill>
                  <a:schemeClr val="accent6"/>
                </a:solidFill>
              </a:rPr>
              <a:t>Geometry</a:t>
            </a:r>
            <a:r>
              <a:rPr lang="en-US"/>
              <a:t> defines the type of graphics (</a:t>
            </a:r>
            <a:r>
              <a:rPr lang="en-US" b="1"/>
              <a:t>histogram</a:t>
            </a:r>
            <a:r>
              <a:rPr lang="en-US"/>
              <a:t>, </a:t>
            </a:r>
            <a:r>
              <a:rPr lang="en-US" b="1"/>
              <a:t>box plot</a:t>
            </a:r>
            <a:r>
              <a:rPr lang="en-US"/>
              <a:t>, </a:t>
            </a:r>
            <a:r>
              <a:rPr lang="en-US" b="1"/>
              <a:t>line plot</a:t>
            </a:r>
            <a:r>
              <a:rPr lang="en-US"/>
              <a:t>, </a:t>
            </a:r>
            <a:r>
              <a:rPr lang="en-US" b="1"/>
              <a:t>density plot</a:t>
            </a:r>
            <a:r>
              <a:rPr lang="en-US"/>
              <a:t>, </a:t>
            </a:r>
            <a:r>
              <a:rPr lang="en-US" b="1"/>
              <a:t>dot plot</a:t>
            </a:r>
            <a:r>
              <a:rPr lang="en-US"/>
              <a:t>, ….)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22" name="Google Shape;522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60119" y="234950"/>
            <a:ext cx="3594100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66" y="366262"/>
            <a:ext cx="3568700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9019" y="3679588"/>
            <a:ext cx="3505200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54219" y="3409950"/>
            <a:ext cx="3568700" cy="3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54219" y="3412"/>
            <a:ext cx="3581400" cy="3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393" y="3448050"/>
            <a:ext cx="35814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 txBox="1">
            <a:spLocks noGrp="1"/>
          </p:cNvSpPr>
          <p:nvPr>
            <p:ph type="title"/>
          </p:nvPr>
        </p:nvSpPr>
        <p:spPr>
          <a:xfrm>
            <a:off x="2360550" y="365125"/>
            <a:ext cx="75537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</a:t>
            </a:r>
            <a:r>
              <a:rPr lang="en-US" b="1">
                <a:solidFill>
                  <a:srgbClr val="FF0000"/>
                </a:solidFill>
              </a:rPr>
              <a:t>Scatter</a:t>
            </a:r>
            <a:r>
              <a:rPr lang="en-US" b="1"/>
              <a:t>-</a:t>
            </a:r>
            <a:r>
              <a:rPr lang="en-US" b="1">
                <a:solidFill>
                  <a:schemeClr val="accent6"/>
                </a:solidFill>
              </a:rPr>
              <a:t>Plots </a:t>
            </a:r>
            <a:r>
              <a:rPr lang="en-US" b="1">
                <a:solidFill>
                  <a:schemeClr val="accent4"/>
                </a:solidFill>
              </a:rPr>
              <a:t>using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ggplot2()</a:t>
            </a:r>
            <a:endParaRPr b="1"/>
          </a:p>
        </p:txBody>
      </p:sp>
      <p:sp>
        <p:nvSpPr>
          <p:cNvPr id="539" name="Google Shape;539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</a:pPr>
            <a:r>
              <a:rPr lang="en-US" b="1">
                <a:solidFill>
                  <a:schemeClr val="accent6"/>
                </a:solidFill>
              </a:rPr>
              <a:t>Basic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scatter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plots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 scatter plots are created using the R code. The color, the size and the shape of points can be changed using the function </a:t>
            </a:r>
            <a:r>
              <a:rPr lang="en-US" b="1">
                <a:solidFill>
                  <a:srgbClr val="FF0000"/>
                </a:solidFill>
              </a:rPr>
              <a:t>geom_point()</a:t>
            </a:r>
            <a:r>
              <a:rPr lang="en-US"/>
              <a:t> as follow :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       </a:t>
            </a:r>
            <a:r>
              <a:rPr lang="en-US">
                <a:solidFill>
                  <a:srgbClr val="FF0000"/>
                </a:solidFill>
              </a:rPr>
              <a:t>geom_point(</a:t>
            </a:r>
            <a:r>
              <a:rPr lang="en-US">
                <a:solidFill>
                  <a:schemeClr val="accent1"/>
                </a:solidFill>
              </a:rPr>
              <a:t>size</a:t>
            </a:r>
            <a:r>
              <a:rPr lang="en-US"/>
              <a:t>, </a:t>
            </a:r>
            <a:r>
              <a:rPr lang="en-US">
                <a:solidFill>
                  <a:schemeClr val="accent4"/>
                </a:solidFill>
              </a:rPr>
              <a:t>color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shape</a:t>
            </a:r>
            <a:r>
              <a:rPr lang="en-US">
                <a:solidFill>
                  <a:srgbClr val="FF0000"/>
                </a:solidFill>
              </a:rPr>
              <a:t>)</a:t>
            </a:r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>
            <a:spLocks noGrp="1"/>
          </p:cNvSpPr>
          <p:nvPr>
            <p:ph type="title"/>
          </p:nvPr>
        </p:nvSpPr>
        <p:spPr>
          <a:xfrm>
            <a:off x="1495050" y="327825"/>
            <a:ext cx="92019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</a:t>
            </a:r>
            <a:r>
              <a:rPr lang="en-US" b="1">
                <a:solidFill>
                  <a:schemeClr val="accent6"/>
                </a:solidFill>
              </a:rPr>
              <a:t>Install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Package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ggplot2() </a:t>
            </a:r>
            <a:r>
              <a:rPr lang="en-US" b="1">
                <a:solidFill>
                  <a:schemeClr val="accent6"/>
                </a:solidFill>
              </a:rPr>
              <a:t>and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data-set</a:t>
            </a:r>
            <a:endParaRPr b="1"/>
          </a:p>
        </p:txBody>
      </p:sp>
      <p:sp>
        <p:nvSpPr>
          <p:cNvPr id="546" name="Google Shape;546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rPr lang="en-US">
                <a:solidFill>
                  <a:schemeClr val="accent6"/>
                </a:solidFill>
              </a:rPr>
              <a:t>Package: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install.packages(‘ggplot2’)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Library(ggplot2)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>
                <a:solidFill>
                  <a:schemeClr val="accent1"/>
                </a:solidFill>
              </a:rPr>
              <a:t>Data-Set: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mtcars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47" name="Google Shape;547;p79"/>
          <p:cNvPicPr preferRelativeResize="0"/>
          <p:nvPr/>
        </p:nvPicPr>
        <p:blipFill rotWithShape="1">
          <a:blip r:embed="rId3">
            <a:alphaModFix/>
          </a:blip>
          <a:srcRect t="5052"/>
          <a:stretch/>
        </p:blipFill>
        <p:spPr>
          <a:xfrm>
            <a:off x="4290230" y="3698544"/>
            <a:ext cx="6286500" cy="174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0"/>
          <p:cNvSpPr txBox="1">
            <a:spLocks noGrp="1"/>
          </p:cNvSpPr>
          <p:nvPr>
            <p:ph type="body" idx="1"/>
          </p:nvPr>
        </p:nvSpPr>
        <p:spPr>
          <a:xfrm>
            <a:off x="333233" y="1511727"/>
            <a:ext cx="52487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library</a:t>
            </a:r>
            <a:r>
              <a:rPr lang="en-US"/>
              <a:t>(ggplot2)   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# Basic scatter plot: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ggplot(</a:t>
            </a:r>
            <a:r>
              <a:rPr lang="en-US" sz="2400">
                <a:solidFill>
                  <a:srgbClr val="FF0000"/>
                </a:solidFill>
              </a:rPr>
              <a:t>mtcars</a:t>
            </a:r>
            <a:r>
              <a:rPr lang="en-US" sz="2400"/>
              <a:t>, aes(x=wt, y=mpg)) + geom_point()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#</a:t>
            </a:r>
            <a:r>
              <a:rPr lang="en-US" sz="2400"/>
              <a:t> </a:t>
            </a:r>
            <a:r>
              <a:rPr lang="en-US" sz="2400">
                <a:solidFill>
                  <a:schemeClr val="accent1"/>
                </a:solidFill>
              </a:rPr>
              <a:t>Change the point size, and shape: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ggplot(</a:t>
            </a:r>
            <a:r>
              <a:rPr lang="en-US" sz="2400">
                <a:solidFill>
                  <a:srgbClr val="FF0000"/>
                </a:solidFill>
              </a:rPr>
              <a:t>mtcars</a:t>
            </a:r>
            <a:r>
              <a:rPr lang="en-US" sz="2400"/>
              <a:t>, aes(x=wt, y=mpg))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+ geom_point(size=2, shape=23)</a:t>
            </a:r>
            <a:endParaRPr/>
          </a:p>
        </p:txBody>
      </p:sp>
      <p:pic>
        <p:nvPicPr>
          <p:cNvPr id="554" name="Google Shape;55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967" y="2548365"/>
            <a:ext cx="67056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1"/>
          <p:cNvSpPr txBox="1">
            <a:spLocks noGrp="1"/>
          </p:cNvSpPr>
          <p:nvPr>
            <p:ph type="title"/>
          </p:nvPr>
        </p:nvSpPr>
        <p:spPr>
          <a:xfrm>
            <a:off x="2275650" y="327850"/>
            <a:ext cx="76407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</a:t>
            </a:r>
            <a:r>
              <a:rPr lang="en-US" b="1">
                <a:solidFill>
                  <a:srgbClr val="FF0000"/>
                </a:solidFill>
              </a:rPr>
              <a:t>Label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points</a:t>
            </a:r>
            <a:r>
              <a:rPr lang="en-US" b="1"/>
              <a:t> in </a:t>
            </a:r>
            <a:r>
              <a:rPr lang="en-US" b="1">
                <a:solidFill>
                  <a:schemeClr val="accent4"/>
                </a:solidFill>
              </a:rPr>
              <a:t>the</a:t>
            </a:r>
            <a:r>
              <a:rPr lang="en-US" b="1"/>
              <a:t> </a:t>
            </a:r>
            <a:r>
              <a:rPr lang="en-US" b="1">
                <a:solidFill>
                  <a:schemeClr val="accent6"/>
                </a:solidFill>
              </a:rPr>
              <a:t>scatter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plot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61" name="Google Shape;561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814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 function </a:t>
            </a:r>
            <a:r>
              <a:rPr lang="en-US" sz="2400" b="1">
                <a:solidFill>
                  <a:srgbClr val="FF0000"/>
                </a:solidFill>
              </a:rPr>
              <a:t>geom_text()</a:t>
            </a:r>
            <a:r>
              <a:rPr lang="en-US" sz="2400"/>
              <a:t> can be used: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ggplot(mtcars, aes(x=wt, y=mpg)) +geom_point() + geom_text(label=rownames(mtcars))</a:t>
            </a:r>
            <a:endParaRPr/>
          </a:p>
        </p:txBody>
      </p:sp>
      <p:pic>
        <p:nvPicPr>
          <p:cNvPr id="562" name="Google Shape;56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0473" y="1825625"/>
            <a:ext cx="2873327" cy="282186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>
            <a:spLocks noGrp="1"/>
          </p:cNvSpPr>
          <p:nvPr>
            <p:ph type="title"/>
          </p:nvPr>
        </p:nvSpPr>
        <p:spPr>
          <a:xfrm>
            <a:off x="2696000" y="161500"/>
            <a:ext cx="7044300" cy="89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     </a:t>
            </a:r>
            <a:r>
              <a:rPr lang="en-US" b="1">
                <a:solidFill>
                  <a:schemeClr val="accent1"/>
                </a:solidFill>
              </a:rPr>
              <a:t>Add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regression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lines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69" name="Google Shape;569;p82"/>
          <p:cNvSpPr txBox="1">
            <a:spLocks noGrp="1"/>
          </p:cNvSpPr>
          <p:nvPr>
            <p:ph type="body" idx="1"/>
          </p:nvPr>
        </p:nvSpPr>
        <p:spPr>
          <a:xfrm>
            <a:off x="838200" y="1056025"/>
            <a:ext cx="105156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 functions below can be used to add regression lines to a scatter plot 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geom_smooth()</a:t>
            </a:r>
            <a:r>
              <a:rPr lang="en-US" sz="2000"/>
              <a:t> and </a:t>
            </a:r>
            <a:r>
              <a:rPr lang="en-US" sz="2000" b="1"/>
              <a:t>stat_smooth()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.# Add the regression line: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ggplot(mtcars, aes(x=wt, y=mpg)) + geom_point()+ </a:t>
            </a:r>
            <a:r>
              <a:rPr lang="en-US" sz="2000">
                <a:solidFill>
                  <a:srgbClr val="FF0000"/>
                </a:solidFill>
              </a:rPr>
              <a:t>geom_smooth(method=lm)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# Remove the confidence interval: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ggplot(mtcars, aes(x=wt, y=mpg)) + geom_point()+ </a:t>
            </a:r>
            <a:r>
              <a:rPr lang="en-US" sz="2000">
                <a:solidFill>
                  <a:srgbClr val="FF0000"/>
                </a:solidFill>
              </a:rPr>
              <a:t>geom_smooth(method=lm, se=FALSE)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 # Loess method: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ggplot(mtcars, aes(x=wt, y=mpg)) + geom_point()+ </a:t>
            </a:r>
            <a:r>
              <a:rPr lang="en-US" sz="2000">
                <a:solidFill>
                  <a:srgbClr val="FF0000"/>
                </a:solidFill>
              </a:rPr>
              <a:t>geom_smooth()</a:t>
            </a:r>
            <a:endParaRPr/>
          </a:p>
        </p:txBody>
      </p:sp>
      <p:pic>
        <p:nvPicPr>
          <p:cNvPr id="570" name="Google Shape;57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677" y="4487839"/>
            <a:ext cx="6419471" cy="205766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838200" y="173925"/>
            <a:ext cx="10515600" cy="1080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</a:t>
            </a:r>
            <a:r>
              <a:rPr lang="en-US" b="1">
                <a:solidFill>
                  <a:schemeClr val="accent4"/>
                </a:solidFill>
              </a:rPr>
              <a:t>Change</a:t>
            </a:r>
            <a:r>
              <a:rPr lang="en-US" b="1"/>
              <a:t> the </a:t>
            </a:r>
            <a:r>
              <a:rPr lang="en-US" b="1">
                <a:solidFill>
                  <a:srgbClr val="FF0000"/>
                </a:solidFill>
              </a:rPr>
              <a:t>appearance</a:t>
            </a:r>
            <a:r>
              <a:rPr lang="en-US" b="1"/>
              <a:t> of </a:t>
            </a:r>
            <a:r>
              <a:rPr lang="en-US" b="1">
                <a:solidFill>
                  <a:schemeClr val="accent6"/>
                </a:solidFill>
              </a:rPr>
              <a:t>points</a:t>
            </a:r>
            <a:r>
              <a:rPr lang="en-US" b="1"/>
              <a:t> and </a:t>
            </a:r>
            <a:r>
              <a:rPr lang="en-US" b="1">
                <a:solidFill>
                  <a:schemeClr val="accent1"/>
                </a:solidFill>
              </a:rPr>
              <a:t>lines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1"/>
          </p:nvPr>
        </p:nvSpPr>
        <p:spPr>
          <a:xfrm>
            <a:off x="742675" y="1453601"/>
            <a:ext cx="5985600" cy="5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This section describes how to change :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the color and the shape of points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the line type and color of the regression line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the fill color of the confidence interval(se)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# Change colors and shape of point and 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ggplot(mtcars, aes(x=wt, y=mpg)) + geom_point(shape=18, color="blue")+ geom_smooth(method=lm, se=FALSE, linetype="dashed", color="darkred")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 # Change the confidence interval fill color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ggplot(mtcars, aes(x=wt, y=mpg)) + geom_point(shape=18, color="blue")+ geom_smooth(method=lm, linetype="dashed", color="darkred", fill="blue")</a:t>
            </a:r>
            <a:endParaRPr/>
          </a:p>
        </p:txBody>
      </p:sp>
      <p:pic>
        <p:nvPicPr>
          <p:cNvPr id="578" name="Google Shape;57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66337"/>
            <a:ext cx="49911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>
            <a:spLocks noGrp="1"/>
          </p:cNvSpPr>
          <p:nvPr>
            <p:ph type="title"/>
          </p:nvPr>
        </p:nvSpPr>
        <p:spPr>
          <a:xfrm>
            <a:off x="1043600" y="136825"/>
            <a:ext cx="9974700" cy="10275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    </a:t>
            </a:r>
            <a:r>
              <a:rPr lang="en-US" b="1">
                <a:solidFill>
                  <a:srgbClr val="FF0000"/>
                </a:solidFill>
              </a:rPr>
              <a:t>Scatter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plots</a:t>
            </a:r>
            <a:r>
              <a:rPr lang="en-US" b="1"/>
              <a:t> </a:t>
            </a:r>
            <a:r>
              <a:rPr lang="en-US" b="1">
                <a:solidFill>
                  <a:schemeClr val="accent4"/>
                </a:solidFill>
              </a:rPr>
              <a:t>with </a:t>
            </a:r>
            <a:r>
              <a:rPr lang="en-US" b="1">
                <a:solidFill>
                  <a:schemeClr val="accent6"/>
                </a:solidFill>
              </a:rPr>
              <a:t>multiple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groups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1"/>
          </p:nvPr>
        </p:nvSpPr>
        <p:spPr>
          <a:xfrm>
            <a:off x="838200" y="1323832"/>
            <a:ext cx="6244988" cy="553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Change the point color/shape/size automatically: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the R code below, point shapes, colors and sizes are controlled by the levels of the factor variable </a:t>
            </a:r>
            <a:r>
              <a:rPr lang="en-US" sz="2400" i="1"/>
              <a:t>cyl</a:t>
            </a:r>
            <a:r>
              <a:rPr lang="en-US" sz="2400"/>
              <a:t> 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   # Change point shapes by the levels of cyl </a:t>
            </a:r>
            <a:r>
              <a:rPr lang="en-US" sz="2400"/>
              <a:t>ggplot(mtcars, aes(x=wt, y=mpg, </a:t>
            </a:r>
            <a:r>
              <a:rPr lang="en-US" sz="2400">
                <a:solidFill>
                  <a:srgbClr val="FF0000"/>
                </a:solidFill>
              </a:rPr>
              <a:t>shape=cyl</a:t>
            </a:r>
            <a:r>
              <a:rPr lang="en-US" sz="2400"/>
              <a:t>)) + geom_point()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  # Change point shapes and colors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ggplot(mtcars, aes(x=wt, y=mpg, </a:t>
            </a:r>
            <a:r>
              <a:rPr lang="en-US" sz="2400">
                <a:solidFill>
                  <a:srgbClr val="FF0000"/>
                </a:solidFill>
              </a:rPr>
              <a:t>shape=cyl, color=cyl</a:t>
            </a:r>
            <a:r>
              <a:rPr lang="en-US" sz="2400"/>
              <a:t>)) + geom_point()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  # Change point shapes, colors and sizes </a:t>
            </a:r>
            <a:r>
              <a:rPr lang="en-US" sz="2400"/>
              <a:t>ggplot(mtcars, aes(x=wt, y=mpg, </a:t>
            </a:r>
            <a:r>
              <a:rPr lang="en-US" sz="2400">
                <a:solidFill>
                  <a:srgbClr val="FF0000"/>
                </a:solidFill>
              </a:rPr>
              <a:t>shape=cyl, color=cyl, size=cyl</a:t>
            </a:r>
            <a:r>
              <a:rPr lang="en-US" sz="2400"/>
              <a:t>)) + geom_point()</a:t>
            </a:r>
            <a:endParaRPr/>
          </a:p>
        </p:txBody>
      </p:sp>
      <p:pic>
        <p:nvPicPr>
          <p:cNvPr id="586" name="Google Shape;58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6058" y="4457699"/>
            <a:ext cx="2744763" cy="24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4"/>
          <p:cNvPicPr preferRelativeResize="0"/>
          <p:nvPr/>
        </p:nvPicPr>
        <p:blipFill rotWithShape="1">
          <a:blip r:embed="rId4">
            <a:alphaModFix/>
          </a:blip>
          <a:srcRect r="52711"/>
          <a:stretch/>
        </p:blipFill>
        <p:spPr>
          <a:xfrm>
            <a:off x="8116059" y="1164325"/>
            <a:ext cx="2624730" cy="200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4"/>
          <p:cNvPicPr preferRelativeResize="0"/>
          <p:nvPr/>
        </p:nvPicPr>
        <p:blipFill rotWithShape="1">
          <a:blip r:embed="rId4">
            <a:alphaModFix/>
          </a:blip>
          <a:srcRect l="51507"/>
          <a:stretch/>
        </p:blipFill>
        <p:spPr>
          <a:xfrm>
            <a:off x="8116058" y="2892899"/>
            <a:ext cx="2744764" cy="204542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 txBox="1">
            <a:spLocks noGrp="1"/>
          </p:cNvSpPr>
          <p:nvPr>
            <p:ph type="title"/>
          </p:nvPr>
        </p:nvSpPr>
        <p:spPr>
          <a:xfrm>
            <a:off x="3491125" y="365125"/>
            <a:ext cx="5603100" cy="10263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   </a:t>
            </a:r>
            <a:r>
              <a:rPr lang="en-US" b="1">
                <a:solidFill>
                  <a:schemeClr val="accent4"/>
                </a:solidFill>
              </a:rPr>
              <a:t>Add </a:t>
            </a:r>
            <a:r>
              <a:rPr lang="en-US" b="1">
                <a:solidFill>
                  <a:srgbClr val="FF0000"/>
                </a:solidFill>
              </a:rPr>
              <a:t>regression</a:t>
            </a:r>
            <a:r>
              <a:rPr lang="en-US" b="1"/>
              <a:t> </a:t>
            </a:r>
            <a:r>
              <a:rPr lang="en-US" b="1">
                <a:solidFill>
                  <a:schemeClr val="accent6"/>
                </a:solidFill>
              </a:rPr>
              <a:t>lines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95" name="Google Shape;595;p85"/>
          <p:cNvSpPr txBox="1">
            <a:spLocks noGrp="1"/>
          </p:cNvSpPr>
          <p:nvPr>
            <p:ph type="body" idx="1"/>
          </p:nvPr>
        </p:nvSpPr>
        <p:spPr>
          <a:xfrm>
            <a:off x="838200" y="14844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# Add regression lines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 ggplot(mtcars, aes(x=wt, y=mpg, color=cyl, shape=cyl)) + geom_point() + geom_smooth(method=lm)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# Remove confidence intervals and Extend the regression lines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 ggplot(mtcars, aes(x=wt, y=mpg, color=cyl, shape=cyl)) + geom_point() + geom_smooth(method=lm, se=FALSE, fullrange=TRUE)</a:t>
            </a:r>
            <a:endParaRPr/>
          </a:p>
        </p:txBody>
      </p:sp>
      <p:pic>
        <p:nvPicPr>
          <p:cNvPr id="596" name="Google Shape;59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950" y="4139536"/>
            <a:ext cx="66421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51300" cy="13257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Why</a:t>
            </a:r>
            <a:r>
              <a:rPr lang="en-US" b="1"/>
              <a:t> </a:t>
            </a:r>
            <a:r>
              <a:rPr lang="en-US" b="1">
                <a:solidFill>
                  <a:schemeClr val="accent1"/>
                </a:solidFill>
              </a:rPr>
              <a:t>Learn</a:t>
            </a:r>
            <a:r>
              <a:rPr lang="en-US" b="1"/>
              <a:t> R?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Open-source Language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Cross-platform compatible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Advanced Statistical Language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Outstanding Graphs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Community!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Extremely Comprehensive Flexible &amp; Fun! 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 txBox="1">
            <a:spLocks noGrp="1"/>
          </p:cNvSpPr>
          <p:nvPr>
            <p:ph type="body" idx="1"/>
          </p:nvPr>
        </p:nvSpPr>
        <p:spPr>
          <a:xfrm>
            <a:off x="715370" y="9521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accent1"/>
                </a:solidFill>
              </a:rPr>
              <a:t>#The fill color of confidence bands can be changed as follow 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ggplot(mtcars, aes(x=wt, y=mpg, color=cyl, shape=cyl))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+ geom_point() + geom_smooth(method=lm, aes(fill=cyl))</a:t>
            </a:r>
            <a:endParaRPr/>
          </a:p>
        </p:txBody>
      </p:sp>
      <p:pic>
        <p:nvPicPr>
          <p:cNvPr id="603" name="Google Shape;6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6720" y="2571750"/>
            <a:ext cx="41529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7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?</a:t>
            </a:r>
            <a:r>
              <a:rPr lang="en-US">
                <a:solidFill>
                  <a:schemeClr val="accent1"/>
                </a:solidFill>
              </a:rPr>
              <a:t>?</a:t>
            </a:r>
            <a:r>
              <a:rPr lang="en-US">
                <a:solidFill>
                  <a:schemeClr val="accent4"/>
                </a:solidFill>
              </a:rPr>
              <a:t>?</a:t>
            </a:r>
            <a:r>
              <a:rPr lang="en-US"/>
              <a:t>?</a:t>
            </a:r>
            <a:endParaRPr/>
          </a:p>
        </p:txBody>
      </p:sp>
      <p:sp>
        <p:nvSpPr>
          <p:cNvPr id="610" name="Google Shape;610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8"/>
          <p:cNvSpPr txBox="1">
            <a:spLocks noGrp="1"/>
          </p:cNvSpPr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                           </a:t>
            </a:r>
            <a:endParaRPr/>
          </a:p>
        </p:txBody>
      </p:sp>
      <p:sp>
        <p:nvSpPr>
          <p:cNvPr id="616" name="Google Shape;616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dirty="0"/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/>
              <a:t>Practice Task</a:t>
            </a:r>
            <a:endParaRPr dirty="0"/>
          </a:p>
        </p:txBody>
      </p:sp>
      <p:sp>
        <p:nvSpPr>
          <p:cNvPr id="617" name="Google Shape;61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48200" cy="1212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Installing</a:t>
            </a:r>
            <a:r>
              <a:rPr lang="en-US" b="1"/>
              <a:t> R</a:t>
            </a:r>
            <a:endParaRPr b="1"/>
          </a:p>
        </p:txBody>
      </p:sp>
      <p:pic>
        <p:nvPicPr>
          <p:cNvPr id="272" name="Google Shape;272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5737" y="1690688"/>
            <a:ext cx="8595359" cy="42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33800" cy="1019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Installing</a:t>
            </a:r>
            <a:r>
              <a:rPr lang="en-US" b="1"/>
              <a:t> R</a:t>
            </a:r>
            <a:endParaRPr b="1"/>
          </a:p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217" y="1384663"/>
            <a:ext cx="9261565" cy="480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91100" cy="9975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Installing</a:t>
            </a:r>
            <a:r>
              <a:rPr lang="en-US" b="1"/>
              <a:t> R</a:t>
            </a:r>
            <a:endParaRPr b="1"/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34" y="1690688"/>
            <a:ext cx="9379131" cy="4542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838200" y="260900"/>
            <a:ext cx="2790600" cy="9939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Installing</a:t>
            </a:r>
            <a:r>
              <a:rPr lang="en-US" b="1"/>
              <a:t> R</a:t>
            </a:r>
            <a:endParaRPr b="1"/>
          </a:p>
        </p:txBody>
      </p:sp>
      <p:pic>
        <p:nvPicPr>
          <p:cNvPr id="293" name="Google Shape;29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725" y="1254825"/>
            <a:ext cx="9522826" cy="51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1645</Words>
  <Application>Microsoft Macintosh PowerPoint</Application>
  <PresentationFormat>Widescreen</PresentationFormat>
  <Paragraphs>320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Arial</vt:lpstr>
      <vt:lpstr>Source Sans Pro</vt:lpstr>
      <vt:lpstr>Office Theme</vt:lpstr>
      <vt:lpstr>Office Theme</vt:lpstr>
      <vt:lpstr>Office Theme</vt:lpstr>
      <vt:lpstr>“R” Tutorial on Statistical Manipulation of DATA</vt:lpstr>
      <vt:lpstr>Goals </vt:lpstr>
      <vt:lpstr>  R Programming Intro, why and Packages</vt:lpstr>
      <vt:lpstr>What is R?</vt:lpstr>
      <vt:lpstr>Why Learn R?</vt:lpstr>
      <vt:lpstr>Installing R</vt:lpstr>
      <vt:lpstr>Installing R</vt:lpstr>
      <vt:lpstr>Installing R</vt:lpstr>
      <vt:lpstr>Installing R</vt:lpstr>
      <vt:lpstr>R Packages</vt:lpstr>
      <vt:lpstr>R Packages</vt:lpstr>
      <vt:lpstr>????</vt:lpstr>
      <vt:lpstr>DATA TYPES IN R?</vt:lpstr>
      <vt:lpstr>Vector</vt:lpstr>
      <vt:lpstr>Factor</vt:lpstr>
      <vt:lpstr>Array </vt:lpstr>
      <vt:lpstr>Matrix</vt:lpstr>
      <vt:lpstr>Data Frame</vt:lpstr>
      <vt:lpstr>TS – Time Series</vt:lpstr>
      <vt:lpstr>List</vt:lpstr>
      <vt:lpstr>Data Types and Their Modes</vt:lpstr>
      <vt:lpstr>PowerPoint Presentation</vt:lpstr>
      <vt:lpstr>INPUT</vt:lpstr>
      <vt:lpstr>OUTPUT</vt:lpstr>
      <vt:lpstr>QUICK TASK</vt:lpstr>
      <vt:lpstr>????</vt:lpstr>
      <vt:lpstr>Handle Tidy Data</vt:lpstr>
      <vt:lpstr>What is Tidy Data?</vt:lpstr>
      <vt:lpstr>Package to Manipulate Tidy-Data? (Tidyr)</vt:lpstr>
      <vt:lpstr>        Hands-on Tidyr:</vt:lpstr>
      <vt:lpstr>PowerPoint Presentation</vt:lpstr>
      <vt:lpstr>   gather(): collapse columns into rows                               [Replacement of MELT(reshape2)]</vt:lpstr>
      <vt:lpstr>Usage of gather():</vt:lpstr>
      <vt:lpstr>               spread(): spread two columns into multiple columns                                  [Replacement of CAST(reshape2)]</vt:lpstr>
      <vt:lpstr>Usage of spread()</vt:lpstr>
      <vt:lpstr>    unite(): Unite multiple columns into one</vt:lpstr>
      <vt:lpstr>separate(): separate one column into multiple</vt:lpstr>
      <vt:lpstr>   Usage of unite() &amp; separate()</vt:lpstr>
      <vt:lpstr>                             </vt:lpstr>
      <vt:lpstr>    Visualize Your Data</vt:lpstr>
      <vt:lpstr>PowerPoint Presentation</vt:lpstr>
      <vt:lpstr>   Scatter-Plots using ggplot2()</vt:lpstr>
      <vt:lpstr>  Install Package ggplot2() and data-set</vt:lpstr>
      <vt:lpstr>PowerPoint Presentation</vt:lpstr>
      <vt:lpstr>  Label points in the scatter plot</vt:lpstr>
      <vt:lpstr>        Add regression lines</vt:lpstr>
      <vt:lpstr>  Change the appearance of points and lines</vt:lpstr>
      <vt:lpstr>       Scatter plots with multiple groups</vt:lpstr>
      <vt:lpstr>   Add regression lines</vt:lpstr>
      <vt:lpstr>PowerPoint Presentation</vt:lpstr>
      <vt:lpstr>????</vt:lpstr>
      <vt:lpstr> 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“R” Tutorial on Statistical Manipulation of DATA</dc:title>
  <cp:lastModifiedBy>Microsoft Office User</cp:lastModifiedBy>
  <cp:revision>2</cp:revision>
  <dcterms:modified xsi:type="dcterms:W3CDTF">2020-05-27T16:55:38Z</dcterms:modified>
</cp:coreProperties>
</file>